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0" r:id="rId1"/>
  </p:sldMasterIdLst>
  <p:notesMasterIdLst>
    <p:notesMasterId r:id="rId26"/>
  </p:notesMasterIdLst>
  <p:handoutMasterIdLst>
    <p:handoutMasterId r:id="rId27"/>
  </p:handoutMasterIdLst>
  <p:sldIdLst>
    <p:sldId id="256" r:id="rId2"/>
    <p:sldId id="257" r:id="rId3"/>
    <p:sldId id="259" r:id="rId4"/>
    <p:sldId id="261" r:id="rId5"/>
    <p:sldId id="262" r:id="rId6"/>
    <p:sldId id="283" r:id="rId7"/>
    <p:sldId id="287" r:id="rId8"/>
    <p:sldId id="265" r:id="rId9"/>
    <p:sldId id="266" r:id="rId10"/>
    <p:sldId id="268" r:id="rId11"/>
    <p:sldId id="277" r:id="rId12"/>
    <p:sldId id="269" r:id="rId13"/>
    <p:sldId id="270" r:id="rId14"/>
    <p:sldId id="271" r:id="rId15"/>
    <p:sldId id="272" r:id="rId16"/>
    <p:sldId id="273" r:id="rId17"/>
    <p:sldId id="274" r:id="rId18"/>
    <p:sldId id="279" r:id="rId19"/>
    <p:sldId id="278" r:id="rId20"/>
    <p:sldId id="275" r:id="rId21"/>
    <p:sldId id="286" r:id="rId22"/>
    <p:sldId id="280" r:id="rId23"/>
    <p:sldId id="281" r:id="rId24"/>
    <p:sldId id="282" r:id="rId25"/>
  </p:sldIdLst>
  <p:sldSz cx="12192000" cy="6858000"/>
  <p:notesSz cx="7099300" cy="10234613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960B8E-6328-4059-A9B5-B13B52AD47EC}" v="2" dt="2025-01-29T12:16:08.25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5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QUIM PEREZ-GUSSINYER" userId="42262ae0afa7dd55" providerId="LiveId" clId="{25960B8E-6328-4059-A9B5-B13B52AD47EC}"/>
    <pc:docChg chg="custSel addSld delSld modSld">
      <pc:chgData name="JOAQUIM PEREZ-GUSSINYER" userId="42262ae0afa7dd55" providerId="LiveId" clId="{25960B8E-6328-4059-A9B5-B13B52AD47EC}" dt="2025-01-29T13:00:20.128" v="50" actId="20577"/>
      <pc:docMkLst>
        <pc:docMk/>
      </pc:docMkLst>
      <pc:sldChg chg="modSp mod">
        <pc:chgData name="JOAQUIM PEREZ-GUSSINYER" userId="42262ae0afa7dd55" providerId="LiveId" clId="{25960B8E-6328-4059-A9B5-B13B52AD47EC}" dt="2025-01-29T12:50:15.640" v="45" actId="6549"/>
        <pc:sldMkLst>
          <pc:docMk/>
          <pc:sldMk cId="1387291746" sldId="257"/>
        </pc:sldMkLst>
        <pc:spChg chg="mod">
          <ac:chgData name="JOAQUIM PEREZ-GUSSINYER" userId="42262ae0afa7dd55" providerId="LiveId" clId="{25960B8E-6328-4059-A9B5-B13B52AD47EC}" dt="2025-01-29T12:49:26.570" v="38" actId="790"/>
          <ac:spMkLst>
            <pc:docMk/>
            <pc:sldMk cId="1387291746" sldId="257"/>
            <ac:spMk id="2" creationId="{C244A012-2BB5-4030-883E-34E715ACB349}"/>
          </ac:spMkLst>
        </pc:spChg>
        <pc:spChg chg="mod">
          <ac:chgData name="JOAQUIM PEREZ-GUSSINYER" userId="42262ae0afa7dd55" providerId="LiveId" clId="{25960B8E-6328-4059-A9B5-B13B52AD47EC}" dt="2025-01-29T12:50:15.640" v="45" actId="6549"/>
          <ac:spMkLst>
            <pc:docMk/>
            <pc:sldMk cId="1387291746" sldId="257"/>
            <ac:spMk id="3" creationId="{4B6D9E2A-2A59-4B77-89DF-7B744A5BEAAD}"/>
          </ac:spMkLst>
        </pc:spChg>
      </pc:sldChg>
      <pc:sldChg chg="modSp mod">
        <pc:chgData name="JOAQUIM PEREZ-GUSSINYER" userId="42262ae0afa7dd55" providerId="LiveId" clId="{25960B8E-6328-4059-A9B5-B13B52AD47EC}" dt="2025-01-29T13:00:20.128" v="50" actId="20577"/>
        <pc:sldMkLst>
          <pc:docMk/>
          <pc:sldMk cId="1184825891" sldId="259"/>
        </pc:sldMkLst>
        <pc:spChg chg="mod">
          <ac:chgData name="JOAQUIM PEREZ-GUSSINYER" userId="42262ae0afa7dd55" providerId="LiveId" clId="{25960B8E-6328-4059-A9B5-B13B52AD47EC}" dt="2025-01-29T12:48:43.400" v="36" actId="20577"/>
          <ac:spMkLst>
            <pc:docMk/>
            <pc:sldMk cId="1184825891" sldId="259"/>
            <ac:spMk id="2" creationId="{C18D2D88-A951-4354-AF36-2165D13A06E5}"/>
          </ac:spMkLst>
        </pc:spChg>
        <pc:spChg chg="mod">
          <ac:chgData name="JOAQUIM PEREZ-GUSSINYER" userId="42262ae0afa7dd55" providerId="LiveId" clId="{25960B8E-6328-4059-A9B5-B13B52AD47EC}" dt="2025-01-29T13:00:20.128" v="50" actId="20577"/>
          <ac:spMkLst>
            <pc:docMk/>
            <pc:sldMk cId="1184825891" sldId="259"/>
            <ac:spMk id="3" creationId="{4AA2180F-DDA4-4297-8A5D-760559189AA7}"/>
          </ac:spMkLst>
        </pc:spChg>
      </pc:sldChg>
      <pc:sldChg chg="modSp mod">
        <pc:chgData name="JOAQUIM PEREZ-GUSSINYER" userId="42262ae0afa7dd55" providerId="LiveId" clId="{25960B8E-6328-4059-A9B5-B13B52AD47EC}" dt="2025-01-29T12:48:39.425" v="35" actId="20577"/>
        <pc:sldMkLst>
          <pc:docMk/>
          <pc:sldMk cId="3089799503" sldId="261"/>
        </pc:sldMkLst>
        <pc:spChg chg="mod">
          <ac:chgData name="JOAQUIM PEREZ-GUSSINYER" userId="42262ae0afa7dd55" providerId="LiveId" clId="{25960B8E-6328-4059-A9B5-B13B52AD47EC}" dt="2025-01-29T12:48:39.425" v="35" actId="20577"/>
          <ac:spMkLst>
            <pc:docMk/>
            <pc:sldMk cId="3089799503" sldId="261"/>
            <ac:spMk id="2" creationId="{C18D2D88-A951-4354-AF36-2165D13A06E5}"/>
          </ac:spMkLst>
        </pc:spChg>
      </pc:sldChg>
      <pc:sldChg chg="modSp mod">
        <pc:chgData name="JOAQUIM PEREZ-GUSSINYER" userId="42262ae0afa7dd55" providerId="LiveId" clId="{25960B8E-6328-4059-A9B5-B13B52AD47EC}" dt="2025-01-29T12:48:36.215" v="34" actId="20577"/>
        <pc:sldMkLst>
          <pc:docMk/>
          <pc:sldMk cId="1194601620" sldId="262"/>
        </pc:sldMkLst>
        <pc:spChg chg="mod">
          <ac:chgData name="JOAQUIM PEREZ-GUSSINYER" userId="42262ae0afa7dd55" providerId="LiveId" clId="{25960B8E-6328-4059-A9B5-B13B52AD47EC}" dt="2025-01-29T12:48:36.215" v="34" actId="20577"/>
          <ac:spMkLst>
            <pc:docMk/>
            <pc:sldMk cId="1194601620" sldId="262"/>
            <ac:spMk id="2" creationId="{478B361D-8D3E-494C-8086-C6E3242A62B2}"/>
          </ac:spMkLst>
        </pc:spChg>
      </pc:sldChg>
      <pc:sldChg chg="modSp mod">
        <pc:chgData name="JOAQUIM PEREZ-GUSSINYER" userId="42262ae0afa7dd55" providerId="LiveId" clId="{25960B8E-6328-4059-A9B5-B13B52AD47EC}" dt="2025-01-29T12:50:42.749" v="46" actId="790"/>
        <pc:sldMkLst>
          <pc:docMk/>
          <pc:sldMk cId="1598833818" sldId="266"/>
        </pc:sldMkLst>
        <pc:spChg chg="mod">
          <ac:chgData name="JOAQUIM PEREZ-GUSSINYER" userId="42262ae0afa7dd55" providerId="LiveId" clId="{25960B8E-6328-4059-A9B5-B13B52AD47EC}" dt="2025-01-29T12:50:42.749" v="46" actId="790"/>
          <ac:spMkLst>
            <pc:docMk/>
            <pc:sldMk cId="1598833818" sldId="266"/>
            <ac:spMk id="2" creationId="{478B361D-8D3E-494C-8086-C6E3242A62B2}"/>
          </ac:spMkLst>
        </pc:spChg>
      </pc:sldChg>
      <pc:sldChg chg="modSp mod">
        <pc:chgData name="JOAQUIM PEREZ-GUSSINYER" userId="42262ae0afa7dd55" providerId="LiveId" clId="{25960B8E-6328-4059-A9B5-B13B52AD47EC}" dt="2025-01-29T12:48:24.881" v="32" actId="20577"/>
        <pc:sldMkLst>
          <pc:docMk/>
          <pc:sldMk cId="3757881368" sldId="283"/>
        </pc:sldMkLst>
        <pc:spChg chg="mod">
          <ac:chgData name="JOAQUIM PEREZ-GUSSINYER" userId="42262ae0afa7dd55" providerId="LiveId" clId="{25960B8E-6328-4059-A9B5-B13B52AD47EC}" dt="2025-01-29T12:48:24.881" v="32" actId="20577"/>
          <ac:spMkLst>
            <pc:docMk/>
            <pc:sldMk cId="3757881368" sldId="283"/>
            <ac:spMk id="2" creationId="{478B361D-8D3E-494C-8086-C6E3242A62B2}"/>
          </ac:spMkLst>
        </pc:spChg>
        <pc:spChg chg="mod">
          <ac:chgData name="JOAQUIM PEREZ-GUSSINYER" userId="42262ae0afa7dd55" providerId="LiveId" clId="{25960B8E-6328-4059-A9B5-B13B52AD47EC}" dt="2025-01-29T12:48:09.042" v="31" actId="33524"/>
          <ac:spMkLst>
            <pc:docMk/>
            <pc:sldMk cId="3757881368" sldId="283"/>
            <ac:spMk id="3" creationId="{0BA03EE4-CA30-4B15-8FBA-AB42B7E8917D}"/>
          </ac:spMkLst>
        </pc:spChg>
      </pc:sldChg>
      <pc:sldChg chg="del">
        <pc:chgData name="JOAQUIM PEREZ-GUSSINYER" userId="42262ae0afa7dd55" providerId="LiveId" clId="{25960B8E-6328-4059-A9B5-B13B52AD47EC}" dt="2025-01-29T12:51:11.035" v="47" actId="2696"/>
        <pc:sldMkLst>
          <pc:docMk/>
          <pc:sldMk cId="1807266154" sldId="284"/>
        </pc:sldMkLst>
      </pc:sldChg>
      <pc:sldChg chg="new del">
        <pc:chgData name="JOAQUIM PEREZ-GUSSINYER" userId="42262ae0afa7dd55" providerId="LiveId" clId="{25960B8E-6328-4059-A9B5-B13B52AD47EC}" dt="2025-01-29T12:15:22.711" v="2" actId="47"/>
        <pc:sldMkLst>
          <pc:docMk/>
          <pc:sldMk cId="1574753168" sldId="287"/>
        </pc:sldMkLst>
      </pc:sldChg>
      <pc:sldChg chg="modSp mod">
        <pc:chgData name="JOAQUIM PEREZ-GUSSINYER" userId="42262ae0afa7dd55" providerId="LiveId" clId="{25960B8E-6328-4059-A9B5-B13B52AD47EC}" dt="2025-01-29T12:48:31.031" v="33" actId="20577"/>
        <pc:sldMkLst>
          <pc:docMk/>
          <pc:sldMk cId="3837878824" sldId="287"/>
        </pc:sldMkLst>
        <pc:spChg chg="mod">
          <ac:chgData name="JOAQUIM PEREZ-GUSSINYER" userId="42262ae0afa7dd55" providerId="LiveId" clId="{25960B8E-6328-4059-A9B5-B13B52AD47EC}" dt="2025-01-29T12:48:31.031" v="33" actId="20577"/>
          <ac:spMkLst>
            <pc:docMk/>
            <pc:sldMk cId="3837878824" sldId="287"/>
            <ac:spMk id="2" creationId="{662034D0-4862-1139-A691-57A001A8217A}"/>
          </ac:spMkLst>
        </pc:spChg>
      </pc:sldChg>
      <pc:sldChg chg="add del">
        <pc:chgData name="JOAQUIM PEREZ-GUSSINYER" userId="42262ae0afa7dd55" providerId="LiveId" clId="{25960B8E-6328-4059-A9B5-B13B52AD47EC}" dt="2025-01-29T12:15:29.369" v="3" actId="47"/>
        <pc:sldMkLst>
          <pc:docMk/>
          <pc:sldMk cId="1637964149" sldId="28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B0854021-AEFA-4600-B6C5-4BE7FCD5856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622" tIns="47311" rIns="94622" bIns="47311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FE9112E-6AE4-4681-87BD-2F07D784F93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4622" tIns="47311" rIns="94622" bIns="47311" rtlCol="0"/>
          <a:lstStyle>
            <a:lvl1pPr algn="r">
              <a:defRPr sz="1200"/>
            </a:lvl1pPr>
          </a:lstStyle>
          <a:p>
            <a:fld id="{43DE2CBA-8273-4AF6-BA54-F5E9E9F77785}" type="datetimeFigureOut">
              <a:rPr lang="ca-ES" smtClean="0"/>
              <a:t>29/1/2025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017E8A0-6A6B-4D8C-A960-16E6A563772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721108"/>
            <a:ext cx="3076363" cy="513507"/>
          </a:xfrm>
          <a:prstGeom prst="rect">
            <a:avLst/>
          </a:prstGeom>
        </p:spPr>
        <p:txBody>
          <a:bodyPr vert="horz" lIns="94622" tIns="47311" rIns="94622" bIns="47311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13DE22D-B24F-41EE-992C-47CC1F1372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8"/>
            <a:ext cx="3076363" cy="513507"/>
          </a:xfrm>
          <a:prstGeom prst="rect">
            <a:avLst/>
          </a:prstGeom>
        </p:spPr>
        <p:txBody>
          <a:bodyPr vert="horz" lIns="94622" tIns="47311" rIns="94622" bIns="47311" rtlCol="0" anchor="b"/>
          <a:lstStyle>
            <a:lvl1pPr algn="r">
              <a:defRPr sz="1200"/>
            </a:lvl1pPr>
          </a:lstStyle>
          <a:p>
            <a:fld id="{D3F18757-9D5F-45AE-BB5E-EA3A88A3D8A5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37113195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6363" cy="513508"/>
          </a:xfrm>
          <a:prstGeom prst="rect">
            <a:avLst/>
          </a:prstGeom>
        </p:spPr>
        <p:txBody>
          <a:bodyPr vert="horz" lIns="94622" tIns="47311" rIns="94622" bIns="47311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4622" tIns="47311" rIns="94622" bIns="47311" rtlCol="0"/>
          <a:lstStyle>
            <a:lvl1pPr algn="r">
              <a:defRPr sz="1200"/>
            </a:lvl1pPr>
          </a:lstStyle>
          <a:p>
            <a:fld id="{640CDCA0-CE8D-4A8D-9D1C-13C510D2E33C}" type="datetimeFigureOut">
              <a:rPr lang="ca-ES" smtClean="0"/>
              <a:t>29/1/2025</a:t>
            </a:fld>
            <a:endParaRPr lang="ca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79425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22" tIns="47311" rIns="94622" bIns="47311" rtlCol="0" anchor="ctr"/>
          <a:lstStyle/>
          <a:p>
            <a:endParaRPr lang="ca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9931" y="4925408"/>
            <a:ext cx="5679440" cy="4029878"/>
          </a:xfrm>
          <a:prstGeom prst="rect">
            <a:avLst/>
          </a:prstGeom>
        </p:spPr>
        <p:txBody>
          <a:bodyPr vert="horz" lIns="94622" tIns="47311" rIns="94622" bIns="47311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1" y="9721108"/>
            <a:ext cx="3076363" cy="513507"/>
          </a:xfrm>
          <a:prstGeom prst="rect">
            <a:avLst/>
          </a:prstGeom>
        </p:spPr>
        <p:txBody>
          <a:bodyPr vert="horz" lIns="94622" tIns="47311" rIns="94622" bIns="47311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8"/>
            <a:ext cx="3076363" cy="513507"/>
          </a:xfrm>
          <a:prstGeom prst="rect">
            <a:avLst/>
          </a:prstGeom>
        </p:spPr>
        <p:txBody>
          <a:bodyPr vert="horz" lIns="94622" tIns="47311" rIns="94622" bIns="47311" rtlCol="0" anchor="b"/>
          <a:lstStyle>
            <a:lvl1pPr algn="r">
              <a:defRPr sz="1200"/>
            </a:lvl1pPr>
          </a:lstStyle>
          <a:p>
            <a:fld id="{302A1941-7B15-4879-A45F-9CD6F274D682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506514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3F0FCD-B018-4C07-B69E-815DCC2447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640090A-AA6D-4BD8-B610-0A8019093B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978B0D-CF96-4196-935D-CA35070E2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6AFF97-B19F-4DF7-8C49-F07269322394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744580D-3CEB-4B68-9792-CD1BC3CE7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9DD3386-808C-4F7A-AE9E-D5E9AAB16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33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89D05F-1459-497F-BA53-55CC83256F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BA1F1BF-588D-43E3-9B79-993C9649EB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AD4A642-15A1-4DC0-B90E-0DE1504A9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A5CD0-EA64-447B-8950-606164DD42B3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10022B8-498E-4A54-AECA-46EF92240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42EB7C6-C7A1-47C7-8DE3-DDC66FED3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50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E00A0-3950-4CC9-9B2A-8CE59220FB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74BD05-F727-4304-ABA7-7D884A53B3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EAC64-1684-42DB-851D-C7CF14BB8A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5074CC-9D52-4810-B6FB-5436821E0946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76EA5E-4DCC-4145-B902-491852D05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762BB5A-EEC9-4F71-9FC1-1CD72CEDF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145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24BBAC-2927-47CE-AFC3-2F90CE532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26CCC06-0387-4E75-B081-3A179A0AAA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D69F530-59FA-46DB-B2DD-B269E7A58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12A36-F8F6-419B-A203-E75E8187ADF4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DB10C7-42FA-4955-8524-A23C7584F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3613A21-0C9B-4F19-AAA5-9ECF1DA64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630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6E6075-3698-447E-95A0-6370854E1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6B21D8-DF82-4FB3-8777-E0B04BFBC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EDCED5-2E28-4918-B41E-47076D523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12CDE-7ECB-4060-B5B4-76532AB1BEC8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05F66CE-8A05-469E-BB20-785368B78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128099C-393C-49CE-BCA8-12E4E52EE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11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FF631E-9722-4027-AED6-8541AD4D7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59D5DB4-9FE7-4234-86DE-FF135E3BDE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D9724B7-CFE0-41C4-AAFE-16E1705772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950B18-E264-4F28-B683-2353D3EB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ECB62B-A40C-4787-9BBE-FC2B3BB35D85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31F8A8A-FFCB-450D-912D-0C0FAE463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2BAA201-5BBD-40A0-9B44-E526A76A4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643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1E66BBB-9D94-4D55-8F9E-E42CD88F7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A9950F-E9AD-48B4-BBBC-D6C18AAE2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BA814BF-E1BC-47D1-8010-ABEFAEF28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73A6EF1-5931-4A88-B381-8F3391F780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D3EF161-8A23-4C3B-A0E9-E2F6405154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859621E5-D97C-48DF-BBC7-4AD8D4F13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09A36-02AE-45A0-A5B5-F65D2E9C516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5602B2-5F88-4CB3-A6C9-C8B832030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9B3BD7A-E269-4B7D-A75A-59A94EE1D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13425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F0D280-B922-4DA6-A7F8-35A62031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8815FED-B67A-4A15-B6B8-F8CCBB56A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1C11B-A69D-4A9A-B10B-875C164DA15E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9FB7DF5-E998-4E73-A4B4-DF6E23A94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439BC25-F891-441B-BF8B-00E327905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21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21992C2-50CE-49AE-9B1A-AF2175454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124F42-5D9B-460A-A307-86403E0E066C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22740D4-33FD-414F-9D32-E0E5CAF1E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8CDDE85-B4F3-4658-B2C1-C3748E52FA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963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5B00EE-461F-402C-8E0C-B3F909EFB1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503B73-36F4-4A3D-977C-167C4F6C7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4942C38-6504-4389-BE0A-D4984F900B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76CD141-4C35-4725-B997-91E0742568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A131D-4354-4124-98A9-7276DD3E5933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B843BE5-62E1-4184-934C-9AEE8EAB0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C06168-70A7-4ED7-A78B-344B83E2B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22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EE9205-C77B-4334-BE2F-5BF36E3A8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877D5876-B9BD-4878-97E5-D6020E7634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5364BD-090D-4A61-AD56-E103B4683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FF5104-5DF3-40A1-BE94-AE9AC53D6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081FF-B2E1-4F77-9934-6CAD07045C14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76B70E6-613C-41DA-9F5D-1B50DC0D2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00D70C-39A1-49DE-975F-5FA6A5084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440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E1BB2EB-7B67-441F-B3C7-3FC579F69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0D272AF-5B3B-4F01-9243-BCA583242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95F00D-072E-4C40-9DC5-A59DC51D00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538E3-9AA5-4087-9E15-9A4F4E369B2B}" type="datetime1">
              <a:rPr lang="en-US" smtClean="0"/>
              <a:t>1/29/2025</a:t>
            </a:fld>
            <a:endParaRPr lang="en-US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CDB1EB-EDE9-4180-8765-06747AC68F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869A406-0C87-4949-A37B-B05B1EDA4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22274-0FAA-4649-AA4E-4210F4F32167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24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uells.ne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ruells@cruells.net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ruells.net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ruells@cruells.net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tif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tif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65DC8D-78D0-4752-9157-AC01016C0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4339" y="584903"/>
            <a:ext cx="8825947" cy="2147455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Machinery and accessories for the food industry</a:t>
            </a:r>
            <a:br>
              <a:rPr lang="en-US" sz="4000" dirty="0"/>
            </a:br>
            <a:r>
              <a:rPr lang="en-US" sz="2200" i="1" dirty="0"/>
              <a:t>We make the difficult easy</a:t>
            </a:r>
            <a:br>
              <a:rPr lang="en-US" sz="4000" dirty="0"/>
            </a:br>
            <a:endParaRPr lang="ca-ES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80230-5727-4B08-80EE-F7DD986A9E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10891"/>
            <a:ext cx="3242387" cy="1814946"/>
          </a:xfrm>
        </p:spPr>
        <p:txBody>
          <a:bodyPr anchor="b">
            <a:normAutofit/>
          </a:bodyPr>
          <a:lstStyle/>
          <a:p>
            <a:r>
              <a:rPr lang="es-ES" dirty="0"/>
              <a:t>PORTFOLIO IFFA 2025</a:t>
            </a:r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CB4C69-5C2F-45A8-9C89-3055D3B52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285" y="2957803"/>
            <a:ext cx="5542567" cy="105308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02D8504C-BB2B-4D32-A185-1EB1BE7F92D4}"/>
              </a:ext>
            </a:extLst>
          </p:cNvPr>
          <p:cNvSpPr txBox="1"/>
          <p:nvPr/>
        </p:nvSpPr>
        <p:spPr>
          <a:xfrm>
            <a:off x="10147852" y="6192079"/>
            <a:ext cx="19580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540385" algn="just">
              <a:tabLst>
                <a:tab pos="3060700" algn="r"/>
                <a:tab pos="3060700" algn="r"/>
                <a:tab pos="3510915" algn="l"/>
              </a:tabLst>
            </a:pPr>
            <a:r>
              <a:rPr lang="es-ES" sz="600" b="1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CRUELLS talleres SL</a:t>
            </a:r>
            <a:r>
              <a:rPr lang="es-ES" sz="6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endParaRPr lang="es-ES" sz="600" kern="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-540385" algn="just">
              <a:tabLst>
                <a:tab pos="3060700" algn="r"/>
                <a:tab pos="3060700" algn="r"/>
                <a:tab pos="3510915" algn="l"/>
              </a:tabLst>
            </a:pPr>
            <a:r>
              <a:rPr lang="es-ES" sz="600" b="1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6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Pere Llosas  4   </a:t>
            </a:r>
            <a:r>
              <a:rPr lang="es-ES" sz="600" b="1" kern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s-ES" sz="6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es-ES" sz="600" b="1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E-17800 OLOT  </a:t>
            </a:r>
            <a:r>
              <a:rPr lang="es-ES" sz="6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(GI)  SPAIN</a:t>
            </a:r>
            <a:endParaRPr lang="ca-ES" sz="600" b="1" kern="0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-540385" algn="just">
              <a:tabLst>
                <a:tab pos="3060700" algn="r"/>
                <a:tab pos="3510915" algn="l"/>
              </a:tabLst>
            </a:pPr>
            <a:r>
              <a:rPr lang="es-ES_tradnl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Tel. +34  972 26 05 31  </a:t>
            </a:r>
            <a:r>
              <a:rPr lang="es-ES" sz="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</a:t>
            </a:r>
            <a:r>
              <a:rPr lang="es-ES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ES_tradnl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Fax +34 972 26 61 54</a:t>
            </a:r>
            <a:endParaRPr lang="ca-ES" sz="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6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www.cruells.net</a:t>
            </a:r>
            <a:r>
              <a:rPr lang="es-ES_tradnl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</a:t>
            </a:r>
            <a:r>
              <a:rPr lang="it-IT" sz="6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e-mail:  </a:t>
            </a:r>
            <a:r>
              <a:rPr lang="it-IT" sz="6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cruells@cruells.net</a:t>
            </a:r>
            <a:endParaRPr lang="ca-ES" sz="600" dirty="0"/>
          </a:p>
        </p:txBody>
      </p:sp>
    </p:spTree>
    <p:extLst>
      <p:ext uri="{BB962C8B-B14F-4D97-AF65-F5344CB8AC3E}">
        <p14:creationId xmlns:p14="http://schemas.microsoft.com/office/powerpoint/2010/main" val="50605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ES" sz="5000" dirty="0" err="1"/>
              <a:t>Cutting</a:t>
            </a:r>
            <a:r>
              <a:rPr lang="es-ES" sz="5000" dirty="0"/>
              <a:t> machines/</a:t>
            </a:r>
            <a:r>
              <a:rPr lang="es-ES" sz="5000" dirty="0" err="1"/>
              <a:t>Slicers</a:t>
            </a:r>
            <a:r>
              <a:rPr lang="es-ES" sz="5000" dirty="0"/>
              <a:t> </a:t>
            </a:r>
            <a:r>
              <a:rPr lang="es-ES" sz="5000" dirty="0" err="1"/>
              <a:t>for</a:t>
            </a:r>
            <a:r>
              <a:rPr lang="es-ES" sz="5000" dirty="0"/>
              <a:t> </a:t>
            </a:r>
            <a:r>
              <a:rPr lang="es-ES" sz="5000" dirty="0" err="1"/>
              <a:t>slices</a:t>
            </a:r>
            <a:r>
              <a:rPr lang="es-ES" sz="5000" dirty="0"/>
              <a:t>, </a:t>
            </a:r>
            <a:r>
              <a:rPr lang="es-ES" sz="5000" dirty="0" err="1"/>
              <a:t>cubs</a:t>
            </a:r>
            <a:r>
              <a:rPr lang="es-ES" sz="5000" dirty="0"/>
              <a:t>, </a:t>
            </a:r>
            <a:r>
              <a:rPr lang="es-ES" sz="5000" dirty="0" err="1"/>
              <a:t>strips</a:t>
            </a:r>
            <a:endParaRPr lang="ca-ES" sz="5000" dirty="0"/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400" dirty="0"/>
              <a:t>SLICERS CUTTING MACHINES</a:t>
            </a: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/>
              <a:t>Machines designed to cut all kind of meat into slices Capacity to admit blocks of up to 25 cm in height x 50 cm in width x 100 cm in length or longer on continuous feeding.</a:t>
            </a: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/>
              <a:t>We adapt depending on pieces to feed and the final size to obtain. </a:t>
            </a:r>
          </a:p>
          <a:p>
            <a:pPr marL="457200" lvl="1" indent="0">
              <a:lnSpc>
                <a:spcPct val="100000"/>
              </a:lnSpc>
              <a:spcBef>
                <a:spcPts val="1200"/>
              </a:spcBef>
              <a:buNone/>
            </a:pPr>
            <a:r>
              <a:rPr lang="en-US" sz="1400" dirty="0"/>
              <a:t>We can adapt the feeding system.</a:t>
            </a:r>
          </a:p>
          <a:p>
            <a:pPr marL="457200" lvl="1" indent="0">
              <a:buNone/>
            </a:pPr>
            <a:endParaRPr lang="en-US" sz="2200" dirty="0"/>
          </a:p>
          <a:p>
            <a:pPr marL="457200" lvl="1" indent="0">
              <a:buNone/>
            </a:pPr>
            <a:endParaRPr lang="en-GB" sz="2200" dirty="0"/>
          </a:p>
        </p:txBody>
      </p:sp>
      <p:pic>
        <p:nvPicPr>
          <p:cNvPr id="11" name="Imagen 10" descr="Imagen que contiene interior, cocina, comida, tabla&#10;&#10;Descripción generada automáticamente">
            <a:extLst>
              <a:ext uri="{FF2B5EF4-FFF2-40B4-BE49-F238E27FC236}">
                <a16:creationId xmlns:a16="http://schemas.microsoft.com/office/drawing/2014/main" id="{B342AA83-4FF7-4D53-9A99-8FF87A2223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9288" y="2931012"/>
            <a:ext cx="4014216" cy="2719633"/>
          </a:xfrm>
          <a:prstGeom prst="rect">
            <a:avLst/>
          </a:prstGeom>
          <a:noFill/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7576" y="971949"/>
            <a:ext cx="3995928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31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ES" sz="5000"/>
              <a:t>Cutting</a:t>
            </a:r>
            <a:r>
              <a:rPr lang="es-ES" sz="5000" dirty="0"/>
              <a:t> machines/</a:t>
            </a:r>
            <a:r>
              <a:rPr lang="es-ES" sz="5000"/>
              <a:t>Slicers</a:t>
            </a:r>
            <a:r>
              <a:rPr lang="es-ES" sz="5000" dirty="0"/>
              <a:t> </a:t>
            </a:r>
            <a:r>
              <a:rPr lang="es-ES" sz="5000"/>
              <a:t>for</a:t>
            </a:r>
            <a:r>
              <a:rPr lang="es-ES" sz="5000" dirty="0"/>
              <a:t> </a:t>
            </a:r>
            <a:r>
              <a:rPr lang="es-ES" sz="5000"/>
              <a:t>slices</a:t>
            </a:r>
            <a:r>
              <a:rPr lang="es-ES" sz="5000" dirty="0"/>
              <a:t>, </a:t>
            </a:r>
            <a:r>
              <a:rPr lang="es-ES" sz="5000"/>
              <a:t>cubs</a:t>
            </a:r>
            <a:r>
              <a:rPr lang="es-ES" sz="5000" dirty="0"/>
              <a:t>, </a:t>
            </a:r>
            <a:r>
              <a:rPr lang="es-ES" sz="5000"/>
              <a:t>strips</a:t>
            </a:r>
            <a:endParaRPr lang="ca-ES" sz="50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700"/>
              <a:t>CUTTERS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/>
              <a:t>The CRUELLS Cutter is designed for the most varied sectors of the market.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/>
              <a:t>Its easy to manage, high performance. It has been designed to help butcher’s, hotels, restaurants, laboratories.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/>
              <a:t>Built on stainless steel and provided with all security measures, keeping with the EC Norms.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/>
              <a:t>It’s a highly reliable machine, easy cleaning, and it needs minimum maintenance.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/>
              <a:t>CRUELLS offers two models which the difference is on tank capacity: 15 and 30 Litres. </a:t>
            </a:r>
            <a:endParaRPr lang="en-GB" sz="17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56E1877-5949-4942-A12F-E44611FCF7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3215" y="2112264"/>
            <a:ext cx="3448382" cy="402143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7665" y="724299"/>
            <a:ext cx="3995928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484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6"/>
            <a:ext cx="9122584" cy="1325563"/>
          </a:xfrm>
        </p:spPr>
        <p:txBody>
          <a:bodyPr>
            <a:normAutofit/>
          </a:bodyPr>
          <a:lstStyle/>
          <a:p>
            <a:r>
              <a:rPr lang="es-ES" dirty="0" err="1"/>
              <a:t>Automatic</a:t>
            </a:r>
            <a:r>
              <a:rPr lang="es-ES" dirty="0"/>
              <a:t> </a:t>
            </a:r>
            <a:r>
              <a:rPr lang="es-ES" dirty="0" err="1"/>
              <a:t>Debonning</a:t>
            </a:r>
            <a:r>
              <a:rPr lang="es-ES" dirty="0"/>
              <a:t> Machines and Tables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3060017"/>
            <a:ext cx="6066118" cy="2438546"/>
          </a:xfrm>
        </p:spPr>
        <p:txBody>
          <a:bodyPr>
            <a:normAutofit/>
          </a:bodyPr>
          <a:lstStyle/>
          <a:p>
            <a:pPr marL="457200" lvl="1" indent="0">
              <a:spcBef>
                <a:spcPts val="1200"/>
              </a:spcBef>
              <a:buNone/>
            </a:pPr>
            <a:r>
              <a:rPr lang="en-US" sz="1700" dirty="0"/>
              <a:t>CRUELLS offers different kind tables and machines, to debone coccyx, humerus, </a:t>
            </a:r>
            <a:r>
              <a:rPr lang="en-US" sz="1700" dirty="0" err="1"/>
              <a:t>homoplatellar</a:t>
            </a:r>
            <a:r>
              <a:rPr lang="en-US" sz="1700" dirty="0"/>
              <a:t> bones.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 dirty="0"/>
              <a:t>On that way, the deboning process becomes an easy and light work, avoiding overexertion of the personnel, and simplifying it.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700" dirty="0"/>
              <a:t>Machines are powered electrical and pneumatical.</a:t>
            </a:r>
          </a:p>
          <a:p>
            <a:pPr marL="457200" lvl="1" indent="0">
              <a:buNone/>
            </a:pPr>
            <a:endParaRPr lang="en-GB" sz="1700" dirty="0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4049691"/>
            <a:ext cx="2542433" cy="47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951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/>
              <a:t>Automatic</a:t>
            </a:r>
            <a:r>
              <a:rPr lang="es-ES" sz="5400" dirty="0"/>
              <a:t> </a:t>
            </a:r>
            <a:r>
              <a:rPr lang="es-ES" sz="5400"/>
              <a:t>Debonning</a:t>
            </a:r>
            <a:r>
              <a:rPr lang="es-ES" sz="5400" dirty="0"/>
              <a:t> Machines and Tables</a:t>
            </a:r>
            <a:endParaRPr lang="ca-ES" sz="54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874880"/>
            <a:ext cx="3532036" cy="664442"/>
          </a:xfrm>
          <a:prstGeom prst="rect">
            <a:avLst/>
          </a:prstGeom>
        </p:spPr>
      </p:pic>
      <p:sp>
        <p:nvSpPr>
          <p:cNvPr id="15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000" dirty="0"/>
              <a:t>HAMS DEBONING MACHINE F-1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400" dirty="0"/>
              <a:t>The F-1 ham debone speeds up the deboning process and facilitates tasks such as removing the coccyx bone, polishing, peeling, gouging and finishing deboning.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400" dirty="0"/>
              <a:t>Work that can be done by any worker, without the need to be an expert.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400" dirty="0"/>
              <a:t> Thanks to this machine and the pneumatic gouging machine, the deboning process becomes a simple and very fast task.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400" dirty="0"/>
              <a:t>The Cruells boning machine is versatile, since it accepts hams with or without hoof, with or without skin, cured or fresh.</a:t>
            </a:r>
            <a:endParaRPr lang="en-GB" sz="1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A260B6D-9577-4720-A80C-1DE4A1B29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0" y="2166591"/>
            <a:ext cx="2989685" cy="199561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8A75EC5-3D92-4C9A-8AD8-E502D7C248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668" y="4268136"/>
            <a:ext cx="2989684" cy="1988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1955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/>
              <a:t>Automatic</a:t>
            </a:r>
            <a:r>
              <a:rPr lang="es-ES" sz="5400" dirty="0"/>
              <a:t> </a:t>
            </a:r>
            <a:r>
              <a:rPr lang="es-ES" sz="5400"/>
              <a:t>Debonning</a:t>
            </a:r>
            <a:r>
              <a:rPr lang="es-ES" sz="5400" dirty="0"/>
              <a:t> Machines and Tables</a:t>
            </a:r>
            <a:endParaRPr lang="ca-ES" sz="54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760580"/>
            <a:ext cx="3532036" cy="664442"/>
          </a:xfrm>
          <a:prstGeom prst="rect">
            <a:avLst/>
          </a:prstGeom>
        </p:spPr>
      </p:pic>
      <p:sp>
        <p:nvSpPr>
          <p:cNvPr id="19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HAMS DEBONING  OPEN FEMURUS MACHINE F-9V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800" dirty="0"/>
              <a:t>The F-9V speeds up the deboning process and facilitates tasks such as removing the femurs bone, polishing, peeling, gouging and finishing deboning.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800" dirty="0"/>
              <a:t>Work that can be done by any worker, without the need to be an expert.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1800" dirty="0"/>
              <a:t> </a:t>
            </a:r>
            <a:endParaRPr lang="en-GB" sz="1800" dirty="0"/>
          </a:p>
        </p:txBody>
      </p:sp>
      <p:pic>
        <p:nvPicPr>
          <p:cNvPr id="12" name="Imagen 11" descr="Imagen que contiene persona, tabla, pastel, corte&#10;&#10;Descripción generada automáticamente">
            <a:extLst>
              <a:ext uri="{FF2B5EF4-FFF2-40B4-BE49-F238E27FC236}">
                <a16:creationId xmlns:a16="http://schemas.microsoft.com/office/drawing/2014/main" id="{5CF770FE-AB4B-487E-A92E-ACC74F9B6E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2" t="857" b="36482"/>
          <a:stretch/>
        </p:blipFill>
        <p:spPr bwMode="auto">
          <a:xfrm>
            <a:off x="9029700" y="1926863"/>
            <a:ext cx="2038351" cy="2201054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Imagen 10" descr="Imagen que contiene tabla, pieza, pastel, papel&#10;&#10;Descripción generada automáticamente">
            <a:extLst>
              <a:ext uri="{FF2B5EF4-FFF2-40B4-BE49-F238E27FC236}">
                <a16:creationId xmlns:a16="http://schemas.microsoft.com/office/drawing/2014/main" id="{25D297FE-99C0-4B4E-A843-4EFE29BFBCC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" t="23407" b="12141"/>
          <a:stretch/>
        </p:blipFill>
        <p:spPr bwMode="auto">
          <a:xfrm>
            <a:off x="8905875" y="4052569"/>
            <a:ext cx="2190750" cy="2537620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9991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ES" sz="5400"/>
              <a:t>Automatic</a:t>
            </a:r>
            <a:r>
              <a:rPr lang="es-ES" sz="5400" dirty="0"/>
              <a:t> </a:t>
            </a:r>
            <a:r>
              <a:rPr lang="es-ES" sz="5400"/>
              <a:t>Debonning</a:t>
            </a:r>
            <a:r>
              <a:rPr lang="es-ES" sz="5400" dirty="0"/>
              <a:t> Machines and Tables</a:t>
            </a:r>
            <a:endParaRPr lang="ca-ES" sz="540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HAMS COCCYX DEBONING  F-9A</a:t>
            </a:r>
          </a:p>
          <a:p>
            <a:pPr marL="457200" lvl="1" indent="0">
              <a:buNone/>
            </a:pPr>
            <a:r>
              <a:rPr lang="en-US" sz="2200" dirty="0"/>
              <a:t>Facilitates the boning of the coccyx bone or scapula.</a:t>
            </a:r>
          </a:p>
          <a:p>
            <a:pPr marL="457200" lvl="1" indent="0">
              <a:buNone/>
            </a:pPr>
            <a:r>
              <a:rPr lang="en-US" sz="2200" dirty="0"/>
              <a:t>It is also used to finish the boning and peeling process.</a:t>
            </a:r>
            <a:endParaRPr lang="en-GB" sz="2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E4CABD3-1207-4364-8188-B0A2720DA6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0669" y="2583162"/>
            <a:ext cx="3875670" cy="342996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540" y="844869"/>
            <a:ext cx="3995928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3393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ES" sz="5400" dirty="0" err="1"/>
              <a:t>Automatic</a:t>
            </a:r>
            <a:r>
              <a:rPr lang="es-ES" sz="5400" dirty="0"/>
              <a:t> </a:t>
            </a:r>
            <a:r>
              <a:rPr lang="es-ES" sz="5400" dirty="0" err="1"/>
              <a:t>Debonning</a:t>
            </a:r>
            <a:r>
              <a:rPr lang="es-ES" sz="5400" dirty="0"/>
              <a:t> Machines and Tables</a:t>
            </a:r>
            <a:endParaRPr lang="ca-ES" sz="54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HAMS DEBONING PNEUMATIC TABLE F86A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Pneumatical table for skin remover and deboning processes.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Pneumatical fixation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Adjustable height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Perfect subjection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High stability</a:t>
            </a:r>
            <a:endParaRPr lang="en-GB" sz="2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C8AB8B-1628-470C-A99E-D74E6A955E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6625" y="2066957"/>
            <a:ext cx="4723982" cy="440511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31823" y="657624"/>
            <a:ext cx="3995928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3086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/>
              <a:t>Automatic</a:t>
            </a:r>
            <a:r>
              <a:rPr lang="es-ES" sz="5400" dirty="0"/>
              <a:t> </a:t>
            </a:r>
            <a:r>
              <a:rPr lang="es-ES" sz="5400"/>
              <a:t>Debonning</a:t>
            </a:r>
            <a:r>
              <a:rPr lang="es-ES" sz="5400" dirty="0"/>
              <a:t> Machines and Tables</a:t>
            </a:r>
            <a:endParaRPr lang="ca-ES" sz="54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874880"/>
            <a:ext cx="3532036" cy="664442"/>
          </a:xfrm>
          <a:prstGeom prst="rect">
            <a:avLst/>
          </a:prstGeom>
        </p:spPr>
      </p:pic>
      <p:sp>
        <p:nvSpPr>
          <p:cNvPr id="16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HAMS SHOULDER DEBONING  DP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The F-9V ham </a:t>
            </a:r>
            <a:r>
              <a:rPr lang="en-US" sz="2200"/>
              <a:t>deboner</a:t>
            </a:r>
            <a:r>
              <a:rPr lang="en-US" sz="2200" dirty="0"/>
              <a:t> speeds up the deboning process and facilitates tasks such as removing the femurs bone, polishing, peeling, gouging and finishing deboning.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Work that can be done by any worker, without the need to be an expert.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 </a:t>
            </a:r>
            <a:endParaRPr lang="en-GB" sz="2200" dirty="0"/>
          </a:p>
        </p:txBody>
      </p:sp>
      <p:pic>
        <p:nvPicPr>
          <p:cNvPr id="9" name="Imagen 8" descr="Imagen que contiene persona, hombre, comida, tabla&#10;&#10;Descripción generada automáticamente">
            <a:extLst>
              <a:ext uri="{FF2B5EF4-FFF2-40B4-BE49-F238E27FC236}">
                <a16:creationId xmlns:a16="http://schemas.microsoft.com/office/drawing/2014/main" id="{E71098EB-BBFA-4630-A9D0-05E610409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6622" y="2310086"/>
            <a:ext cx="1819336" cy="1890220"/>
          </a:xfrm>
          <a:prstGeom prst="rect">
            <a:avLst/>
          </a:prstGeom>
        </p:spPr>
      </p:pic>
      <p:pic>
        <p:nvPicPr>
          <p:cNvPr id="6" name="Imagen 5" descr="Imagen que contiene persona, interior, hombre, tabla&#10;&#10;Descripción generada automáticamente">
            <a:extLst>
              <a:ext uri="{FF2B5EF4-FFF2-40B4-BE49-F238E27FC236}">
                <a16:creationId xmlns:a16="http://schemas.microsoft.com/office/drawing/2014/main" id="{E598AEE2-9FC7-4F37-A99E-A37D5FC94B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0854" y="4358181"/>
            <a:ext cx="2010872" cy="1890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5704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/>
              <a:t>Automatic</a:t>
            </a:r>
            <a:r>
              <a:rPr lang="es-ES" sz="5400" dirty="0"/>
              <a:t> </a:t>
            </a:r>
            <a:r>
              <a:rPr lang="es-ES" sz="5400"/>
              <a:t>Debonning</a:t>
            </a:r>
            <a:r>
              <a:rPr lang="es-ES" sz="5400" dirty="0"/>
              <a:t> Machines and Tables</a:t>
            </a:r>
            <a:endParaRPr lang="ca-ES" sz="540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503405"/>
            <a:ext cx="3532036" cy="664442"/>
          </a:xfrm>
          <a:prstGeom prst="rect">
            <a:avLst/>
          </a:pr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HAMS SHOULDER DEBONING  F7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The F7 ham </a:t>
            </a:r>
            <a:r>
              <a:rPr lang="en-US" sz="2200"/>
              <a:t>deboner</a:t>
            </a:r>
            <a:r>
              <a:rPr lang="en-US" sz="2200" dirty="0"/>
              <a:t> speeds up the deboning process and facilitates tasks such as removing the spatula bone, polishing, peeling, gouging and finishing deboning.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Work that can be done by any worker, without the need to be an expert.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 </a:t>
            </a:r>
            <a:endParaRPr lang="en-GB" sz="2200" dirty="0"/>
          </a:p>
        </p:txBody>
      </p:sp>
      <p:pic>
        <p:nvPicPr>
          <p:cNvPr id="5" name="Imagen 4" descr="Imagen que contiene interior, tabla, escritorio, pequeño&#10;&#10;Descripción generada automáticamente">
            <a:extLst>
              <a:ext uri="{FF2B5EF4-FFF2-40B4-BE49-F238E27FC236}">
                <a16:creationId xmlns:a16="http://schemas.microsoft.com/office/drawing/2014/main" id="{942FA1FE-C2FB-4261-B004-88312F6627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772" y="1514475"/>
            <a:ext cx="2491107" cy="2685831"/>
          </a:xfrm>
          <a:prstGeom prst="rect">
            <a:avLst/>
          </a:prstGeom>
        </p:spPr>
      </p:pic>
      <p:pic>
        <p:nvPicPr>
          <p:cNvPr id="10" name="Imagen 9" descr="Un hombre con un celular en la mano&#10;&#10;Descripción generada automáticamente con confianza baja">
            <a:extLst>
              <a:ext uri="{FF2B5EF4-FFF2-40B4-BE49-F238E27FC236}">
                <a16:creationId xmlns:a16="http://schemas.microsoft.com/office/drawing/2014/main" id="{47EFA59A-1E31-4153-BD2C-20B4F1996D6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4" r="10306"/>
          <a:stretch/>
        </p:blipFill>
        <p:spPr>
          <a:xfrm>
            <a:off x="8379409" y="4358181"/>
            <a:ext cx="3261127" cy="2062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3635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305232"/>
            <a:ext cx="9122584" cy="1325563"/>
          </a:xfrm>
        </p:spPr>
        <p:txBody>
          <a:bodyPr>
            <a:normAutofit/>
          </a:bodyPr>
          <a:lstStyle/>
          <a:p>
            <a:r>
              <a:rPr lang="es-ES" dirty="0"/>
              <a:t>INNOVATION AND PROJECT DEVELOPMENT</a:t>
            </a:r>
            <a:endParaRPr lang="ca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0" y="2723322"/>
            <a:ext cx="6319859" cy="2922103"/>
          </a:xfrm>
        </p:spPr>
        <p:txBody>
          <a:bodyPr>
            <a:normAutofit fontScale="92500" lnSpcReduction="10000"/>
          </a:bodyPr>
          <a:lstStyle/>
          <a:p>
            <a:pPr marL="457200" lvl="1" indent="0">
              <a:spcBef>
                <a:spcPts val="1200"/>
              </a:spcBef>
              <a:buNone/>
            </a:pPr>
            <a:r>
              <a:rPr lang="en-US" sz="2000" dirty="0"/>
              <a:t>One of the pillars of CRUELLS' mission is the development of innovation and the continuous improvement of our products and services.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000" dirty="0"/>
              <a:t>CRUELLS has always been involved in the improvement of its customers' processes. 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000" dirty="0"/>
              <a:t>This is why CRUELLS develops new projects thinking on the food process improvements.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000" dirty="0"/>
              <a:t>CRUELLS after more than sixty years of experience has developed products and services in the pursuit of innovation</a:t>
            </a:r>
            <a:endParaRPr lang="en-GB" sz="2000" dirty="0"/>
          </a:p>
        </p:txBody>
      </p:sp>
      <p:sp>
        <p:nvSpPr>
          <p:cNvPr id="13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5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4049691"/>
            <a:ext cx="2542433" cy="47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458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44A012-2BB5-4030-883E-34E715ACB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6"/>
            <a:ext cx="9122584" cy="1325563"/>
          </a:xfrm>
        </p:spPr>
        <p:txBody>
          <a:bodyPr>
            <a:normAutofit/>
          </a:bodyPr>
          <a:lstStyle/>
          <a:p>
            <a:r>
              <a:rPr lang="en-GB" noProof="0" dirty="0"/>
              <a:t>Manual Pneumatics Machines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B6D9E2A-2A59-4B77-89DF-7B744A5BEA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1811" y="3060017"/>
            <a:ext cx="6066118" cy="243854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GB" sz="1800" noProof="0" dirty="0"/>
              <a:t>CRUELLS presents their own Manual Pneumatic Machines for process like Skin stripper removers, gouging, and cutting all type of meats, hams, cheeses, pumpkins, fish, etc.</a:t>
            </a:r>
          </a:p>
          <a:p>
            <a:pPr marL="0" indent="0" algn="just">
              <a:buNone/>
            </a:pPr>
            <a:r>
              <a:rPr lang="en-GB" sz="1800" noProof="0" dirty="0"/>
              <a:t>These light machine weight 1’5kg, which no qualified personnel is required, high performance, and minimal waste.</a:t>
            </a:r>
          </a:p>
          <a:p>
            <a:pPr marL="0" indent="0">
              <a:buNone/>
            </a:pPr>
            <a:endParaRPr lang="en-GB" sz="2200" noProof="0" dirty="0"/>
          </a:p>
          <a:p>
            <a:pPr marL="0" indent="0">
              <a:buNone/>
            </a:pPr>
            <a:endParaRPr lang="ca-ES" sz="2200" dirty="0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B30880D-68DC-4489-8813-E3FBDBE1B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4047299"/>
            <a:ext cx="2542433" cy="48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291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/>
              <a:t>Innovation</a:t>
            </a:r>
            <a:r>
              <a:rPr lang="es-ES" sz="5400" dirty="0"/>
              <a:t> and Project </a:t>
            </a:r>
            <a:r>
              <a:rPr lang="es-ES" sz="5400"/>
              <a:t>Development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551030"/>
            <a:ext cx="3532036" cy="664442"/>
          </a:xfrm>
          <a:prstGeom prst="rect">
            <a:avLst/>
          </a:prstGeom>
        </p:spPr>
      </p:pic>
      <p:sp>
        <p:nvSpPr>
          <p:cNvPr id="21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PROTYPES FOR OUR CUSTOMERS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Slicers. 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Packaging lines Feeding </a:t>
            </a:r>
          </a:p>
        </p:txBody>
      </p:sp>
      <p:pic>
        <p:nvPicPr>
          <p:cNvPr id="11" name="Imagen 10" descr="Imagen que contiene interior, tabla, lavabo, cocina&#10;&#10;Descripción generada automáticamente">
            <a:extLst>
              <a:ext uri="{FF2B5EF4-FFF2-40B4-BE49-F238E27FC236}">
                <a16:creationId xmlns:a16="http://schemas.microsoft.com/office/drawing/2014/main" id="{30E5BCB8-3E04-43F9-AFCD-F67757C12D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10357"/>
            <a:ext cx="4653522" cy="2617606"/>
          </a:xfrm>
          <a:prstGeom prst="rect">
            <a:avLst/>
          </a:prstGeom>
        </p:spPr>
      </p:pic>
      <p:pic>
        <p:nvPicPr>
          <p:cNvPr id="17" name="Imagen 16" descr="Imagen que contiene interior, edificio, persona, cocina&#10;&#10;Descripción generada automáticamente">
            <a:extLst>
              <a:ext uri="{FF2B5EF4-FFF2-40B4-BE49-F238E27FC236}">
                <a16:creationId xmlns:a16="http://schemas.microsoft.com/office/drawing/2014/main" id="{69C89862-2489-4FF4-B4DA-FCF40CAB4C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7698" y="1754055"/>
            <a:ext cx="6363152" cy="4772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5395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/>
              <a:t>Innovation</a:t>
            </a:r>
            <a:r>
              <a:rPr lang="es-ES" sz="5400" dirty="0"/>
              <a:t> and Project </a:t>
            </a:r>
            <a:r>
              <a:rPr lang="es-ES" sz="5400"/>
              <a:t>Development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551030"/>
            <a:ext cx="3532036" cy="66444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28615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PROTYPES FOR OUR CUSTOMERS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Slicers. 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Packaging lines Feeding </a:t>
            </a:r>
          </a:p>
        </p:txBody>
      </p:sp>
      <p:pic>
        <p:nvPicPr>
          <p:cNvPr id="20" name="Imagen 19" descr="Una puerta de una tienda&#10;&#10;Descripción generada automáticamente con confianza baja">
            <a:extLst>
              <a:ext uri="{FF2B5EF4-FFF2-40B4-BE49-F238E27FC236}">
                <a16:creationId xmlns:a16="http://schemas.microsoft.com/office/drawing/2014/main" id="{3DD23971-6128-4D0B-9178-3C781DA7C2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873" y="4034438"/>
            <a:ext cx="3446161" cy="2584621"/>
          </a:xfrm>
          <a:prstGeom prst="rect">
            <a:avLst/>
          </a:prstGeom>
        </p:spPr>
      </p:pic>
      <p:pic>
        <p:nvPicPr>
          <p:cNvPr id="23" name="Imagen 22" descr="Dibujo de ingeniería&#10;&#10;Descripción generada automáticamente">
            <a:extLst>
              <a:ext uri="{FF2B5EF4-FFF2-40B4-BE49-F238E27FC236}">
                <a16:creationId xmlns:a16="http://schemas.microsoft.com/office/drawing/2014/main" id="{F0F3C345-A74B-439E-AD4A-C504B8E407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6" t="38011" r="20521" b="21701"/>
          <a:stretch/>
        </p:blipFill>
        <p:spPr>
          <a:xfrm>
            <a:off x="5014106" y="3056276"/>
            <a:ext cx="6730606" cy="356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194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ES" sz="5400"/>
              <a:t>Innovation</a:t>
            </a:r>
            <a:r>
              <a:rPr lang="es-ES" sz="5400" dirty="0"/>
              <a:t> and Project </a:t>
            </a:r>
            <a:r>
              <a:rPr lang="es-ES" sz="5400"/>
              <a:t>Development</a:t>
            </a:r>
            <a:endParaRPr lang="ca-ES" sz="5400" dirty="0"/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ELECTRICAL PUMPKINS SKIN REMOVERS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Electrical skin remover for pumpkins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Avoids of parasites and mites' infections. 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Works on continuous feeding, over a belt or table.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Clean cutting.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Saves on buttering bones process.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Efficient and without injury to the worker</a:t>
            </a:r>
            <a:endParaRPr lang="en-GB" sz="2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C4B7449-AB5D-4FBA-8D62-414FC7AC9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182" y="2581275"/>
            <a:ext cx="4130503" cy="295275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844869"/>
            <a:ext cx="3995928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2203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s-ES" sz="5400"/>
              <a:t>Innovation</a:t>
            </a:r>
            <a:r>
              <a:rPr lang="es-ES" sz="5400" dirty="0"/>
              <a:t> and Project </a:t>
            </a:r>
            <a:r>
              <a:rPr lang="es-ES" sz="5400"/>
              <a:t>Development</a:t>
            </a:r>
            <a:endParaRPr lang="ca-ES" sz="5400" dirty="0"/>
          </a:p>
        </p:txBody>
      </p:sp>
      <p:sp>
        <p:nvSpPr>
          <p:cNvPr id="1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SAUSAGE PORTIONING MACHINE WP</a:t>
            </a:r>
          </a:p>
        </p:txBody>
      </p:sp>
      <p:pic>
        <p:nvPicPr>
          <p:cNvPr id="6" name="Imagen 5" descr="Una caja de cartón&#10;&#10;Descripción generada automáticamente con confianza baja">
            <a:extLst>
              <a:ext uri="{FF2B5EF4-FFF2-40B4-BE49-F238E27FC236}">
                <a16:creationId xmlns:a16="http://schemas.microsoft.com/office/drawing/2014/main" id="{6DE619C1-6813-450D-B4BE-28C517EE62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025" y="2696725"/>
            <a:ext cx="4515231" cy="3386423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63840" y="844869"/>
            <a:ext cx="3995928" cy="751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924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65DC8D-78D0-4752-9157-AC01016C0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4339" y="584903"/>
            <a:ext cx="8825947" cy="2147455"/>
          </a:xfrm>
        </p:spPr>
        <p:txBody>
          <a:bodyPr>
            <a:normAutofit/>
          </a:bodyPr>
          <a:lstStyle/>
          <a:p>
            <a:pPr algn="l"/>
            <a:r>
              <a:rPr lang="en-US" sz="3200" dirty="0"/>
              <a:t>Machinery and accessories for the food industry</a:t>
            </a:r>
            <a:br>
              <a:rPr lang="en-US" sz="4000" dirty="0"/>
            </a:br>
            <a:r>
              <a:rPr lang="en-US" sz="2200" i="1" dirty="0"/>
              <a:t>We make the difficult easy</a:t>
            </a:r>
            <a:br>
              <a:rPr lang="en-US" sz="4000" dirty="0"/>
            </a:br>
            <a:endParaRPr lang="ca-ES" sz="4000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80230-5727-4B08-80EE-F7DD986A9E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4010891"/>
            <a:ext cx="3242387" cy="1814946"/>
          </a:xfrm>
        </p:spPr>
        <p:txBody>
          <a:bodyPr anchor="b">
            <a:normAutofit/>
          </a:bodyPr>
          <a:lstStyle/>
          <a:p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67CB4C69-5C2F-45A8-9C89-3055D3B52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7285" y="2957803"/>
            <a:ext cx="5542567" cy="1053087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1228F45-2F1E-465A-9606-C3F6D4411666}"/>
              </a:ext>
            </a:extLst>
          </p:cNvPr>
          <p:cNvSpPr txBox="1"/>
          <p:nvPr/>
        </p:nvSpPr>
        <p:spPr>
          <a:xfrm>
            <a:off x="8130209" y="5118653"/>
            <a:ext cx="487265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540385" algn="just">
              <a:tabLst>
                <a:tab pos="3060700" algn="r"/>
                <a:tab pos="3060700" algn="r"/>
                <a:tab pos="3510915" algn="l"/>
              </a:tabLst>
            </a:pPr>
            <a:r>
              <a:rPr lang="es-ES" sz="1100" b="1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CRUELLS talleres SL</a:t>
            </a:r>
            <a:r>
              <a:rPr lang="es-ES" sz="11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endParaRPr lang="es-ES" sz="1100" kern="0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-540385" algn="just">
              <a:tabLst>
                <a:tab pos="3060700" algn="r"/>
                <a:tab pos="3060700" algn="r"/>
                <a:tab pos="3510915" algn="l"/>
              </a:tabLst>
            </a:pPr>
            <a:r>
              <a:rPr lang="es-ES" sz="1100" b="1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s-ES" sz="11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Pere Llosas  4   </a:t>
            </a:r>
            <a:r>
              <a:rPr lang="es-ES" sz="1100" b="1" kern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•</a:t>
            </a:r>
            <a:r>
              <a:rPr lang="es-ES" sz="11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   </a:t>
            </a:r>
            <a:r>
              <a:rPr lang="es-ES" sz="1100" b="1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E-17800 OLOT  </a:t>
            </a:r>
            <a:r>
              <a:rPr lang="es-ES" sz="1100" b="0" kern="0" dirty="0">
                <a:effectLst/>
                <a:latin typeface="Arial" panose="020B0604020202020204" pitchFamily="34" charset="0"/>
                <a:cs typeface="Times New Roman" panose="02020603050405020304" pitchFamily="18" charset="0"/>
              </a:rPr>
              <a:t>(GI)  SPAIN</a:t>
            </a:r>
            <a:endParaRPr lang="ca-ES" sz="1100" b="1" kern="0" dirty="0">
              <a:effectLst/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indent="-540385" algn="just">
              <a:tabLst>
                <a:tab pos="3060700" algn="r"/>
                <a:tab pos="3510915" algn="l"/>
              </a:tabLst>
            </a:pPr>
            <a:r>
              <a:rPr lang="es-ES_tradn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Tel. +34  972 26 05 31  </a:t>
            </a:r>
            <a:r>
              <a:rPr lang="es-ES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•</a:t>
            </a:r>
            <a:r>
              <a:rPr lang="es-ES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s-ES_tradn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Fax +34 972 26 61 54</a:t>
            </a:r>
            <a:endParaRPr lang="ca-ES" sz="11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1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www.cruells.net</a:t>
            </a:r>
            <a:r>
              <a:rPr lang="es-ES_tradnl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it-IT" sz="11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•</a:t>
            </a:r>
            <a:r>
              <a:rPr lang="it-IT" sz="11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e-mail:  </a:t>
            </a:r>
            <a:r>
              <a:rPr lang="it-IT" sz="1100" u="sng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cruells@cruells.net</a:t>
            </a:r>
            <a:endParaRPr lang="ca-ES" sz="1100" dirty="0"/>
          </a:p>
        </p:txBody>
      </p:sp>
    </p:spTree>
    <p:extLst>
      <p:ext uri="{BB962C8B-B14F-4D97-AF65-F5344CB8AC3E}">
        <p14:creationId xmlns:p14="http://schemas.microsoft.com/office/powerpoint/2010/main" val="1427578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0" name="Rectangle 69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18D2D88-A951-4354-AF36-2165D13A0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 dirty="0"/>
              <a:t>Manual </a:t>
            </a:r>
            <a:r>
              <a:rPr lang="es-ES" sz="5400" dirty="0" err="1"/>
              <a:t>Pneumatics</a:t>
            </a:r>
            <a:r>
              <a:rPr lang="es-ES" sz="5400" dirty="0"/>
              <a:t> Machines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A823B44-4A42-47FA-84F7-0B32B5CCD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503405"/>
            <a:ext cx="3532036" cy="664442"/>
          </a:xfrm>
          <a:prstGeom prst="rect">
            <a:avLst/>
          </a:prstGeom>
        </p:spPr>
      </p:pic>
      <p:sp>
        <p:nvSpPr>
          <p:cNvPr id="72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A2180F-DDA4-4297-8A5D-760559189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SKIN REMOVERS </a:t>
            </a:r>
          </a:p>
          <a:p>
            <a:pPr marL="457200" lvl="1" indent="0">
              <a:buNone/>
            </a:pPr>
            <a:endParaRPr lang="en-GB" sz="2200" dirty="0"/>
          </a:p>
          <a:p>
            <a:pPr lvl="1">
              <a:lnSpc>
                <a:spcPct val="150000"/>
              </a:lnSpc>
            </a:pPr>
            <a:r>
              <a:rPr lang="en-GB" sz="2000" dirty="0"/>
              <a:t>Q-72 Skin remover for cured Ham.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Q-74 Skin remover for fresh Ham.</a:t>
            </a:r>
          </a:p>
          <a:p>
            <a:pPr lvl="1">
              <a:lnSpc>
                <a:spcPct val="150000"/>
              </a:lnSpc>
            </a:pPr>
            <a:r>
              <a:rPr lang="en-GB" sz="2000" dirty="0"/>
              <a:t>Q-52 with a narrower pulling head for difficult areas and reworking. </a:t>
            </a:r>
          </a:p>
          <a:p>
            <a:pPr marL="457200" lvl="1" indent="0">
              <a:buNone/>
            </a:pPr>
            <a:endParaRPr lang="en-GB" sz="22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1EBF7EE-93F0-42B2-ABF5-9776567B1A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4531" b="6087"/>
          <a:stretch/>
        </p:blipFill>
        <p:spPr>
          <a:xfrm>
            <a:off x="8432850" y="4871638"/>
            <a:ext cx="3530309" cy="1890220"/>
          </a:xfrm>
          <a:prstGeom prst="rect">
            <a:avLst/>
          </a:prstGeom>
        </p:spPr>
      </p:pic>
      <p:pic>
        <p:nvPicPr>
          <p:cNvPr id="5" name="Imagen 4" descr="Imagen que contiene pequeño&#10;&#10;Descripción generada automáticamente">
            <a:extLst>
              <a:ext uri="{FF2B5EF4-FFF2-40B4-BE49-F238E27FC236}">
                <a16:creationId xmlns:a16="http://schemas.microsoft.com/office/drawing/2014/main" id="{1653E40B-2382-4383-A597-4246CFDEBE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8" b="21112"/>
          <a:stretch/>
        </p:blipFill>
        <p:spPr bwMode="auto">
          <a:xfrm>
            <a:off x="8432850" y="1366154"/>
            <a:ext cx="3530309" cy="1550909"/>
          </a:xfrm>
          <a:prstGeom prst="rect">
            <a:avLst/>
          </a:prstGeom>
          <a:noFill/>
        </p:spPr>
      </p:pic>
      <p:pic>
        <p:nvPicPr>
          <p:cNvPr id="11" name="Imagen 10" descr="Un sándwich partido a la mitad&#10;&#10;Descripción generada automáticamente con confianza media">
            <a:extLst>
              <a:ext uri="{FF2B5EF4-FFF2-40B4-BE49-F238E27FC236}">
                <a16:creationId xmlns:a16="http://schemas.microsoft.com/office/drawing/2014/main" id="{CD99D363-785C-4889-8FE7-F7A549A66F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850" y="2983308"/>
            <a:ext cx="3530309" cy="185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825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" name="Rectangle 80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18D2D88-A951-4354-AF36-2165D13A06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 dirty="0"/>
              <a:t>Manual </a:t>
            </a:r>
            <a:r>
              <a:rPr lang="es-ES" sz="5400" dirty="0" err="1"/>
              <a:t>Pneumatics</a:t>
            </a:r>
            <a:r>
              <a:rPr lang="es-ES" sz="5400" dirty="0"/>
              <a:t> Machines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A823B44-4A42-47FA-84F7-0B32B5CCDE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874880"/>
            <a:ext cx="3532036" cy="664442"/>
          </a:xfrm>
          <a:prstGeom prst="rect">
            <a:avLst/>
          </a:prstGeom>
        </p:spPr>
      </p:pic>
      <p:sp>
        <p:nvSpPr>
          <p:cNvPr id="83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AA2180F-DDA4-4297-8A5D-760559189A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endParaRPr lang="en-GB" sz="2200" dirty="0"/>
          </a:p>
          <a:p>
            <a:pPr marL="457200" lvl="1" indent="0">
              <a:buNone/>
            </a:pPr>
            <a:r>
              <a:rPr lang="en-GB" sz="2200" dirty="0"/>
              <a:t>GOUGING MACHINE FG</a:t>
            </a:r>
          </a:p>
          <a:p>
            <a:pPr marL="457200" lvl="1" indent="0">
              <a:buNone/>
            </a:pPr>
            <a:endParaRPr lang="en-GB" sz="2200" dirty="0"/>
          </a:p>
          <a:p>
            <a:pPr marL="457200" lvl="1" indent="0">
              <a:spcBef>
                <a:spcPts val="1200"/>
              </a:spcBef>
              <a:buNone/>
            </a:pPr>
            <a:r>
              <a:rPr lang="en-GB" sz="1600" dirty="0"/>
              <a:t>For deboning meat, hams, cleaning fish, etc.</a:t>
            </a:r>
          </a:p>
          <a:p>
            <a:pPr lvl="1">
              <a:spcBef>
                <a:spcPts val="1200"/>
              </a:spcBef>
            </a:pPr>
            <a:r>
              <a:rPr lang="en-US" sz="1600" dirty="0"/>
              <a:t>Fast and effortless gouging.</a:t>
            </a:r>
          </a:p>
          <a:p>
            <a:pPr lvl="1">
              <a:spcBef>
                <a:spcPts val="1200"/>
              </a:spcBef>
            </a:pPr>
            <a:r>
              <a:rPr lang="en-US" sz="1600" dirty="0"/>
              <a:t>Lightweight (and powerful).</a:t>
            </a:r>
          </a:p>
          <a:p>
            <a:pPr lvl="1">
              <a:spcBef>
                <a:spcPts val="1200"/>
              </a:spcBef>
            </a:pPr>
            <a:r>
              <a:rPr lang="en-US" sz="1600" dirty="0"/>
              <a:t>Very easy to handle.</a:t>
            </a:r>
            <a:endParaRPr lang="en-GB" sz="1600" dirty="0"/>
          </a:p>
          <a:p>
            <a:pPr marL="457200" lvl="1" indent="0">
              <a:buNone/>
            </a:pPr>
            <a:endParaRPr lang="en-GB" sz="2200" dirty="0"/>
          </a:p>
        </p:txBody>
      </p:sp>
      <p:pic>
        <p:nvPicPr>
          <p:cNvPr id="11" name="Imagen 10" descr="Imagen que contiene persona, sostener, tabla, mano&#10;&#10;Descripción generada automáticamente">
            <a:extLst>
              <a:ext uri="{FF2B5EF4-FFF2-40B4-BE49-F238E27FC236}">
                <a16:creationId xmlns:a16="http://schemas.microsoft.com/office/drawing/2014/main" id="{87C809DE-1CE2-49BC-97C5-D9D742FC9D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94520" y="4263283"/>
            <a:ext cx="1063679" cy="2215997"/>
          </a:xfrm>
          <a:prstGeom prst="rect">
            <a:avLst/>
          </a:prstGeom>
          <a:noFill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CDD083F9-E38F-477D-9498-1D18CF2DBF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77739" y="4263282"/>
            <a:ext cx="2476700" cy="2215997"/>
          </a:xfrm>
          <a:prstGeom prst="rect">
            <a:avLst/>
          </a:prstGeom>
        </p:spPr>
      </p:pic>
      <p:pic>
        <p:nvPicPr>
          <p:cNvPr id="9" name="Imagen 8" descr="Imagen que contiene hombre, tabla, parado, pastel&#10;&#10;Descripción generada automáticamente">
            <a:extLst>
              <a:ext uri="{FF2B5EF4-FFF2-40B4-BE49-F238E27FC236}">
                <a16:creationId xmlns:a16="http://schemas.microsoft.com/office/drawing/2014/main" id="{172FDB81-8EC2-44D8-ABEE-54BC71CA5C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520" y="1735357"/>
            <a:ext cx="3689901" cy="2361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799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 dirty="0"/>
              <a:t>Manual </a:t>
            </a:r>
            <a:r>
              <a:rPr lang="es-ES" sz="5400" dirty="0" err="1"/>
              <a:t>Pneumatics</a:t>
            </a:r>
            <a:r>
              <a:rPr lang="es-ES" sz="5400" dirty="0"/>
              <a:t> Machines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494" y="588925"/>
            <a:ext cx="3532036" cy="664442"/>
          </a:xfrm>
          <a:prstGeom prst="rect">
            <a:avLst/>
          </a:prstGeom>
        </p:spPr>
      </p:pic>
      <p:sp>
        <p:nvSpPr>
          <p:cNvPr id="19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8"/>
            <a:ext cx="6986016" cy="3915031"/>
          </a:xfrm>
        </p:spPr>
        <p:txBody>
          <a:bodyPr>
            <a:normAutofit lnSpcReduction="10000"/>
          </a:bodyPr>
          <a:lstStyle/>
          <a:p>
            <a:pPr marL="457200" lvl="1" indent="0">
              <a:buNone/>
            </a:pPr>
            <a:r>
              <a:rPr lang="en-GB" sz="2000" dirty="0"/>
              <a:t>PNEUMATIC MANUAL KINFES HC &amp; FCN</a:t>
            </a:r>
          </a:p>
          <a:p>
            <a:pPr marL="457200" lvl="1" indent="0">
              <a:buNone/>
            </a:pPr>
            <a:r>
              <a:rPr lang="en-GB" sz="1400" dirty="0"/>
              <a:t>Powerful, light (500gr),fast cutting and easy to manage.</a:t>
            </a:r>
          </a:p>
          <a:p>
            <a:pPr marL="457200" lvl="1" indent="0">
              <a:buNone/>
            </a:pPr>
            <a:r>
              <a:rPr lang="en-GB" sz="1400" dirty="0"/>
              <a:t>Versatile, different types of knifes depending on the work.</a:t>
            </a:r>
          </a:p>
          <a:p>
            <a:pPr marL="457200" lvl="1" indent="0">
              <a:buNone/>
            </a:pPr>
            <a:r>
              <a:rPr lang="en-GB" sz="1400" dirty="0"/>
              <a:t>Versatility, various types of blades easily changeable for different jobs</a:t>
            </a:r>
          </a:p>
          <a:p>
            <a:pPr lvl="1"/>
            <a:r>
              <a:rPr lang="en-GB" sz="1400" dirty="0"/>
              <a:t>Peeling</a:t>
            </a:r>
          </a:p>
          <a:p>
            <a:pPr lvl="1"/>
            <a:r>
              <a:rPr lang="en-GB" sz="1400" dirty="0"/>
              <a:t>Polishing</a:t>
            </a:r>
          </a:p>
          <a:p>
            <a:pPr lvl="1"/>
            <a:r>
              <a:rPr lang="en-GB" sz="1400" dirty="0"/>
              <a:t>Grating</a:t>
            </a:r>
          </a:p>
          <a:p>
            <a:pPr lvl="1"/>
            <a:r>
              <a:rPr lang="en-GB" sz="1400" dirty="0" err="1"/>
              <a:t>Derinding</a:t>
            </a:r>
            <a:r>
              <a:rPr lang="en-GB" sz="1400" dirty="0"/>
              <a:t> </a:t>
            </a:r>
          </a:p>
          <a:p>
            <a:pPr lvl="1"/>
            <a:r>
              <a:rPr lang="en-GB" sz="1400" dirty="0"/>
              <a:t>Shelling</a:t>
            </a:r>
          </a:p>
          <a:p>
            <a:pPr marL="457200" lvl="1" indent="0">
              <a:buNone/>
            </a:pPr>
            <a:endParaRPr lang="en-GB" sz="1400" dirty="0"/>
          </a:p>
          <a:p>
            <a:pPr marL="457200" lvl="1" indent="0">
              <a:buNone/>
            </a:pPr>
            <a:r>
              <a:rPr lang="en-GB" sz="1400" dirty="0"/>
              <a:t>Infinite utilities in:</a:t>
            </a:r>
          </a:p>
          <a:p>
            <a:pPr lvl="1"/>
            <a:r>
              <a:rPr lang="en-GB" sz="1400" dirty="0"/>
              <a:t> Slaughterhouses</a:t>
            </a:r>
          </a:p>
          <a:p>
            <a:pPr lvl="1"/>
            <a:r>
              <a:rPr lang="en-GB" sz="1400" dirty="0"/>
              <a:t> Quartering Rooms</a:t>
            </a:r>
          </a:p>
          <a:p>
            <a:pPr lvl="1"/>
            <a:r>
              <a:rPr lang="en-GB" sz="1400" dirty="0"/>
              <a:t> Boning Rooms</a:t>
            </a:r>
          </a:p>
          <a:p>
            <a:pPr lvl="1"/>
            <a:r>
              <a:rPr lang="en-GB" sz="1400" dirty="0"/>
              <a:t> Butchers / Butcheries</a:t>
            </a:r>
          </a:p>
          <a:p>
            <a:pPr marL="457200" lvl="1" indent="0">
              <a:buNone/>
            </a:pPr>
            <a:endParaRPr lang="en-GB" sz="12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A51AA15-CA5F-4BD0-BB3D-A76B5C6CF1D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820" r="-2" b="24334"/>
          <a:stretch/>
        </p:blipFill>
        <p:spPr>
          <a:xfrm>
            <a:off x="8406494" y="2141609"/>
            <a:ext cx="3216375" cy="2058697"/>
          </a:xfrm>
          <a:prstGeom prst="rect">
            <a:avLst/>
          </a:prstGeom>
        </p:spPr>
      </p:pic>
      <p:pic>
        <p:nvPicPr>
          <p:cNvPr id="4" name="Imagen 3" descr="Mano sosteniendo un cuchillo en la mano&#10;&#10;Descripción generada automáticamente con confianza media">
            <a:extLst>
              <a:ext uri="{FF2B5EF4-FFF2-40B4-BE49-F238E27FC236}">
                <a16:creationId xmlns:a16="http://schemas.microsoft.com/office/drawing/2014/main" id="{D2628ADB-A487-4634-843F-56498BE9EE8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15086"/>
          <a:stretch/>
        </p:blipFill>
        <p:spPr bwMode="auto">
          <a:xfrm>
            <a:off x="8406494" y="4296299"/>
            <a:ext cx="3216375" cy="23999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4601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 dirty="0"/>
              <a:t>Manual </a:t>
            </a:r>
            <a:r>
              <a:rPr lang="es-ES" sz="5400" dirty="0" err="1"/>
              <a:t>Pneumatics</a:t>
            </a:r>
            <a:r>
              <a:rPr lang="es-ES" sz="5400" dirty="0"/>
              <a:t> Machines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06494" y="503200"/>
            <a:ext cx="3532036" cy="66444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8"/>
            <a:ext cx="6583282" cy="3915031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000" dirty="0"/>
              <a:t>PNEUMATIC MANUAL SAW</a:t>
            </a:r>
          </a:p>
          <a:p>
            <a:pPr marL="457200" lvl="1" indent="0">
              <a:buNone/>
            </a:pPr>
            <a:endParaRPr lang="en-GB" sz="2000" dirty="0"/>
          </a:p>
          <a:p>
            <a:pPr lvl="1"/>
            <a:r>
              <a:rPr lang="en-GB" sz="1600" dirty="0"/>
              <a:t>Powerful, light (1,3 Kg),fast cutting and easy to manage.</a:t>
            </a:r>
          </a:p>
          <a:p>
            <a:pPr lvl="1"/>
            <a:r>
              <a:rPr lang="en-GB" sz="1600" dirty="0"/>
              <a:t>Versatile, different types of knifes depending on the work.</a:t>
            </a:r>
          </a:p>
          <a:p>
            <a:pPr lvl="1"/>
            <a:r>
              <a:rPr lang="en-GB" sz="1600" dirty="0"/>
              <a:t>Versatility, various types of blades easily changeable for different jobs, especially cutting bones.</a:t>
            </a:r>
          </a:p>
          <a:p>
            <a:pPr marL="457200" lvl="1" indent="0">
              <a:buNone/>
            </a:pPr>
            <a:endParaRPr lang="en-GB" sz="1200" dirty="0"/>
          </a:p>
        </p:txBody>
      </p:sp>
      <p:pic>
        <p:nvPicPr>
          <p:cNvPr id="10" name="Imagen 9" descr="Imagen que contiene cuchillo&#10;&#10;Descripción generada automáticamente">
            <a:extLst>
              <a:ext uri="{FF2B5EF4-FFF2-40B4-BE49-F238E27FC236}">
                <a16:creationId xmlns:a16="http://schemas.microsoft.com/office/drawing/2014/main" id="{621B20DC-0F4A-43A7-A359-9E5A2A22B7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7" t="7261" b="5190"/>
          <a:stretch/>
        </p:blipFill>
        <p:spPr>
          <a:xfrm>
            <a:off x="7738006" y="1565775"/>
            <a:ext cx="4096195" cy="2049535"/>
          </a:xfrm>
          <a:prstGeom prst="rect">
            <a:avLst/>
          </a:prstGeom>
        </p:spPr>
      </p:pic>
      <p:pic>
        <p:nvPicPr>
          <p:cNvPr id="12" name="Imagen 11" descr="Un sándwich partido a la mitad&#10;&#10;Descripción generada automáticamente con confianza baja">
            <a:extLst>
              <a:ext uri="{FF2B5EF4-FFF2-40B4-BE49-F238E27FC236}">
                <a16:creationId xmlns:a16="http://schemas.microsoft.com/office/drawing/2014/main" id="{4467148E-8457-492A-B1AC-FB565936B77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44"/>
          <a:stretch/>
        </p:blipFill>
        <p:spPr>
          <a:xfrm>
            <a:off x="7738006" y="4276690"/>
            <a:ext cx="4096195" cy="2049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8813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99800-1229-CCCB-F0CE-740C02A895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2034D0-4862-1139-A691-57A001A82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s-ES" sz="5400" dirty="0"/>
              <a:t>Manual </a:t>
            </a:r>
            <a:r>
              <a:rPr lang="es-ES" sz="5400" dirty="0" err="1"/>
              <a:t>Pneumatics</a:t>
            </a:r>
            <a:r>
              <a:rPr lang="es-ES" sz="5400" dirty="0"/>
              <a:t> Machines</a:t>
            </a:r>
            <a:endParaRPr lang="ca-ES" sz="5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5566509-B80A-0011-B587-BFA4EC2E8F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551030"/>
            <a:ext cx="3532036" cy="664442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FA9192-89DC-977C-4C34-0ECFE5FCFC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504819"/>
            <a:ext cx="6986016" cy="3672144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2200" dirty="0"/>
              <a:t>PNEUMATIC SHEAR CZ</a:t>
            </a:r>
          </a:p>
          <a:p>
            <a:pPr marL="457200" lvl="1" indent="0">
              <a:spcBef>
                <a:spcPts val="1200"/>
              </a:spcBef>
              <a:buNone/>
            </a:pPr>
            <a:r>
              <a:rPr lang="en-US" sz="2200" dirty="0"/>
              <a:t>Pneumatical shear to cut fresh ham coccyx bones on continuous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Avoids of parasites and mites' infections. 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Works on continuous feeding, over a belt or table.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Clean cutting.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Saves on buttering bones process.</a:t>
            </a:r>
          </a:p>
          <a:p>
            <a:pPr lvl="1">
              <a:spcBef>
                <a:spcPts val="1200"/>
              </a:spcBef>
            </a:pPr>
            <a:r>
              <a:rPr lang="en-US" sz="2200" dirty="0"/>
              <a:t>Efficient and without injury to the worker</a:t>
            </a:r>
            <a:endParaRPr lang="en-GB" sz="2200" dirty="0"/>
          </a:p>
        </p:txBody>
      </p:sp>
      <p:pic>
        <p:nvPicPr>
          <p:cNvPr id="12" name="Imagen 11" descr="Imagen que contiene persona, comida, tabla, mujer&#10;&#10;Descripción generada automáticamente">
            <a:extLst>
              <a:ext uri="{FF2B5EF4-FFF2-40B4-BE49-F238E27FC236}">
                <a16:creationId xmlns:a16="http://schemas.microsoft.com/office/drawing/2014/main" id="{7101796E-1A52-A061-D1E7-61A483821FF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4" t="986" r="15132" b="11185"/>
          <a:stretch/>
        </p:blipFill>
        <p:spPr bwMode="auto">
          <a:xfrm>
            <a:off x="8379408" y="1537913"/>
            <a:ext cx="3199943" cy="2661640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Imagen 13" descr="Imagen que contiene interior, tabla, pastel, comida&#10;&#10;Descripción generada automáticamente">
            <a:extLst>
              <a:ext uri="{FF2B5EF4-FFF2-40B4-BE49-F238E27FC236}">
                <a16:creationId xmlns:a16="http://schemas.microsoft.com/office/drawing/2014/main" id="{6BBE9B86-2415-3238-353C-1348A439AD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70" t="1031" r="8909" b="-1031"/>
          <a:stretch/>
        </p:blipFill>
        <p:spPr bwMode="auto">
          <a:xfrm>
            <a:off x="8379408" y="4106604"/>
            <a:ext cx="3199943" cy="2475171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378788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811" y="1573586"/>
            <a:ext cx="9122584" cy="1325563"/>
          </a:xfrm>
        </p:spPr>
        <p:txBody>
          <a:bodyPr>
            <a:normAutofit/>
          </a:bodyPr>
          <a:lstStyle/>
          <a:p>
            <a:r>
              <a:rPr lang="es-ES"/>
              <a:t>Cutting machines/Slicers for slices, cubs, strips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1296" y="3060017"/>
            <a:ext cx="6465403" cy="2426383"/>
          </a:xfrm>
        </p:spPr>
        <p:txBody>
          <a:bodyPr>
            <a:normAutofit/>
          </a:bodyPr>
          <a:lstStyle/>
          <a:p>
            <a:pPr marL="457200" lvl="1" indent="0" algn="just">
              <a:buNone/>
            </a:pPr>
            <a:r>
              <a:rPr lang="en-GB" sz="1900" dirty="0"/>
              <a:t>CRUELLS design and build its own cutting machines. Thanks to a new innovative mechanical system, it has improved their performance and powerful.</a:t>
            </a:r>
          </a:p>
          <a:p>
            <a:pPr marL="457200" lvl="1" indent="0" algn="just">
              <a:buNone/>
            </a:pPr>
            <a:r>
              <a:rPr lang="en-GB" sz="1900" dirty="0"/>
              <a:t>CRUELLS adapt its machines depending on the products to cut and the final size.</a:t>
            </a:r>
          </a:p>
          <a:p>
            <a:pPr marL="457200" lvl="1" indent="0" algn="just">
              <a:buNone/>
            </a:pPr>
            <a:r>
              <a:rPr lang="en-GB" sz="1900" dirty="0"/>
              <a:t>The machines are powered by different electrical engines, and various power ratings of 5HP, 10HP or 15HP.</a:t>
            </a:r>
          </a:p>
          <a:p>
            <a:pPr marL="457200" lvl="1" indent="0">
              <a:buNone/>
            </a:pPr>
            <a:endParaRPr lang="en-GB" sz="2200" dirty="0"/>
          </a:p>
          <a:p>
            <a:pPr marL="457200" lvl="1" indent="0">
              <a:buNone/>
            </a:pPr>
            <a:endParaRPr lang="en-GB" sz="600" dirty="0"/>
          </a:p>
        </p:txBody>
      </p:sp>
      <p:sp>
        <p:nvSpPr>
          <p:cNvPr id="20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sp>
        <p:nvSpPr>
          <p:cNvPr id="22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1962" y="4049691"/>
            <a:ext cx="2542433" cy="478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531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53B475F8-50AE-46A0-9943-B2B63183D5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361D-8D3E-494C-8086-C6E3242A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6986015" cy="1776484"/>
          </a:xfrm>
        </p:spPr>
        <p:txBody>
          <a:bodyPr anchor="b">
            <a:normAutofit/>
          </a:bodyPr>
          <a:lstStyle/>
          <a:p>
            <a:r>
              <a:rPr lang="en-GB" sz="5400" noProof="0" dirty="0"/>
              <a:t>Cutting machines/Slicers for slices, cubs, strips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EB9AE9A-FF78-4B80-BEC4-94E2443A4C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9409" y="636755"/>
            <a:ext cx="3532036" cy="664442"/>
          </a:xfrm>
          <a:prstGeom prst="rect">
            <a:avLst/>
          </a:prstGeom>
        </p:spPr>
      </p:pic>
      <p:sp>
        <p:nvSpPr>
          <p:cNvPr id="17" name="sketch line">
            <a:extLst>
              <a:ext uri="{FF2B5EF4-FFF2-40B4-BE49-F238E27FC236}">
                <a16:creationId xmlns:a16="http://schemas.microsoft.com/office/drawing/2014/main" id="{75F6FDB4-2351-48C2-A863-2364A0234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315691"/>
            <a:ext cx="4343400" cy="18288"/>
          </a:xfrm>
          <a:custGeom>
            <a:avLst/>
            <a:gdLst>
              <a:gd name="connsiteX0" fmla="*/ 0 w 4343400"/>
              <a:gd name="connsiteY0" fmla="*/ 0 h 18288"/>
              <a:gd name="connsiteX1" fmla="*/ 577052 w 4343400"/>
              <a:gd name="connsiteY1" fmla="*/ 0 h 18288"/>
              <a:gd name="connsiteX2" fmla="*/ 1067235 w 4343400"/>
              <a:gd name="connsiteY2" fmla="*/ 0 h 18288"/>
              <a:gd name="connsiteX3" fmla="*/ 1600853 w 4343400"/>
              <a:gd name="connsiteY3" fmla="*/ 0 h 18288"/>
              <a:gd name="connsiteX4" fmla="*/ 2264773 w 4343400"/>
              <a:gd name="connsiteY4" fmla="*/ 0 h 18288"/>
              <a:gd name="connsiteX5" fmla="*/ 2841825 w 4343400"/>
              <a:gd name="connsiteY5" fmla="*/ 0 h 18288"/>
              <a:gd name="connsiteX6" fmla="*/ 3375442 w 4343400"/>
              <a:gd name="connsiteY6" fmla="*/ 0 h 18288"/>
              <a:gd name="connsiteX7" fmla="*/ 4343400 w 4343400"/>
              <a:gd name="connsiteY7" fmla="*/ 0 h 18288"/>
              <a:gd name="connsiteX8" fmla="*/ 4343400 w 4343400"/>
              <a:gd name="connsiteY8" fmla="*/ 18288 h 18288"/>
              <a:gd name="connsiteX9" fmla="*/ 3722914 w 4343400"/>
              <a:gd name="connsiteY9" fmla="*/ 18288 h 18288"/>
              <a:gd name="connsiteX10" fmla="*/ 3189297 w 4343400"/>
              <a:gd name="connsiteY10" fmla="*/ 18288 h 18288"/>
              <a:gd name="connsiteX11" fmla="*/ 2481943 w 4343400"/>
              <a:gd name="connsiteY11" fmla="*/ 18288 h 18288"/>
              <a:gd name="connsiteX12" fmla="*/ 1904891 w 4343400"/>
              <a:gd name="connsiteY12" fmla="*/ 18288 h 18288"/>
              <a:gd name="connsiteX13" fmla="*/ 1414707 w 4343400"/>
              <a:gd name="connsiteY13" fmla="*/ 18288 h 18288"/>
              <a:gd name="connsiteX14" fmla="*/ 750788 w 4343400"/>
              <a:gd name="connsiteY14" fmla="*/ 18288 h 18288"/>
              <a:gd name="connsiteX15" fmla="*/ 0 w 4343400"/>
              <a:gd name="connsiteY15" fmla="*/ 18288 h 18288"/>
              <a:gd name="connsiteX16" fmla="*/ 0 w 434340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A03EE4-CA30-4B15-8FBA-AB42B7E891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826" y="2581346"/>
            <a:ext cx="7645527" cy="3629026"/>
          </a:xfrm>
        </p:spPr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GB" sz="1400" dirty="0"/>
              <a:t>CUTTING GUILLOTINE FOR FROZEN MEAT</a:t>
            </a:r>
          </a:p>
          <a:p>
            <a:pPr marL="457200" lvl="1" indent="0">
              <a:buNone/>
            </a:pPr>
            <a:r>
              <a:rPr lang="en-US" sz="1400" dirty="0"/>
              <a:t>Machines designed to cut frozen products blocks into strips or prism shapes for further processing (cutter, chopper, etc.) or just for direct packaging.</a:t>
            </a:r>
          </a:p>
          <a:p>
            <a:pPr marL="457200" lvl="1" indent="0">
              <a:buNone/>
            </a:pPr>
            <a:r>
              <a:rPr lang="en-US" sz="1400" dirty="0"/>
              <a:t>Capacity to admit blocks of up to 25 cm in height x 50 cm in width x 100 cm in length or longer on continuous feeding.</a:t>
            </a:r>
          </a:p>
          <a:p>
            <a:pPr marL="457200" lvl="1" indent="0">
              <a:buNone/>
            </a:pPr>
            <a:r>
              <a:rPr lang="en-US" sz="1400" dirty="0"/>
              <a:t>• The blocks are transformed into prism shapes of 4 x 8,3 cm x the height of the block.</a:t>
            </a:r>
          </a:p>
          <a:p>
            <a:pPr marL="457200" lvl="1" indent="0">
              <a:buNone/>
            </a:pPr>
            <a:r>
              <a:rPr lang="en-US" sz="1400" dirty="0"/>
              <a:t>• Clean cuts without tearing.</a:t>
            </a:r>
          </a:p>
          <a:p>
            <a:pPr marL="457200" lvl="1" indent="0">
              <a:buNone/>
            </a:pPr>
            <a:r>
              <a:rPr lang="en-US" sz="1400" dirty="0"/>
              <a:t>• Easy handling and installation, specialized personnel not necessary.</a:t>
            </a:r>
          </a:p>
          <a:p>
            <a:pPr marL="457200" lvl="1" indent="0">
              <a:buNone/>
            </a:pPr>
            <a:r>
              <a:rPr lang="en-US" sz="1400" dirty="0"/>
              <a:t>• High versatility on removing of blades for sharpening or exchange.</a:t>
            </a:r>
          </a:p>
          <a:p>
            <a:pPr marL="457200" lvl="1" indent="0">
              <a:buNone/>
            </a:pPr>
            <a:r>
              <a:rPr lang="en-US" sz="1400" dirty="0"/>
              <a:t>• Totally built on stainless steel.</a:t>
            </a:r>
          </a:p>
          <a:p>
            <a:pPr marL="457200" lvl="1" indent="0">
              <a:buNone/>
            </a:pPr>
            <a:r>
              <a:rPr lang="en-US" sz="1400" dirty="0"/>
              <a:t>• All parts subjected to a great deal of friction are constructed in special materials, in order to achieve minimal waste and ensure a long life’s machine.</a:t>
            </a:r>
          </a:p>
          <a:p>
            <a:pPr marL="457200" lvl="1" indent="0">
              <a:buNone/>
            </a:pPr>
            <a:r>
              <a:rPr lang="en-US" sz="1400" dirty="0"/>
              <a:t>• The simplicity of the entire mechanism contributes to a high level of reliability.</a:t>
            </a:r>
          </a:p>
          <a:p>
            <a:pPr marL="457200" lvl="1" indent="0">
              <a:buNone/>
            </a:pPr>
            <a:r>
              <a:rPr lang="en-US" sz="1400" dirty="0"/>
              <a:t>• Under request, it can be supplied with smaller prisms shapes, depending on the product to be cut and/or temperature. Furthermore, we can adapt the feeding system.</a:t>
            </a:r>
          </a:p>
          <a:p>
            <a:pPr marL="457200" lvl="1" indent="0">
              <a:buNone/>
            </a:pPr>
            <a:endParaRPr lang="en-US" sz="1400" dirty="0"/>
          </a:p>
          <a:p>
            <a:pPr marL="457200" lvl="1" indent="0">
              <a:buNone/>
            </a:pPr>
            <a:endParaRPr lang="en-GB" sz="1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57B62A6-09CA-4371-A2D9-B11677B428F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630" t="17561" r="15205" b="18660"/>
          <a:stretch/>
        </p:blipFill>
        <p:spPr bwMode="auto">
          <a:xfrm>
            <a:off x="8436862" y="1211119"/>
            <a:ext cx="3469583" cy="4499845"/>
          </a:xfrm>
          <a:prstGeom prst="rect">
            <a:avLst/>
          </a:pr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Imagen 6" descr="Vista de una ciudad&#10;&#10;Descripción generada automáticamente con confianza baja">
            <a:extLst>
              <a:ext uri="{FF2B5EF4-FFF2-40B4-BE49-F238E27FC236}">
                <a16:creationId xmlns:a16="http://schemas.microsoft.com/office/drawing/2014/main" id="{9547F0D3-C1C4-4077-9285-529849FAB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389" y="5294412"/>
            <a:ext cx="2644881" cy="123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338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28912</TotalTime>
  <Words>1372</Words>
  <Application>Microsoft Office PowerPoint</Application>
  <PresentationFormat>Panorámica</PresentationFormat>
  <Paragraphs>145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de Office</vt:lpstr>
      <vt:lpstr>Machinery and accessories for the food industry We make the difficult easy </vt:lpstr>
      <vt:lpstr>Manual Pneumatics Machines</vt:lpstr>
      <vt:lpstr>Manual Pneumatics Machines</vt:lpstr>
      <vt:lpstr>Manual Pneumatics Machines</vt:lpstr>
      <vt:lpstr>Manual Pneumatics Machines</vt:lpstr>
      <vt:lpstr>Manual Pneumatics Machines</vt:lpstr>
      <vt:lpstr>Manual Pneumatics Machines</vt:lpstr>
      <vt:lpstr>Cutting machines/Slicers for slices, cubs, strips</vt:lpstr>
      <vt:lpstr>Cutting machines/Slicers for slices, cubs, strips</vt:lpstr>
      <vt:lpstr>Cutting machines/Slicers for slices, cubs, strips</vt:lpstr>
      <vt:lpstr>Cutting machines/Slicers for slices, cubs, strips</vt:lpstr>
      <vt:lpstr>Automatic Debonning Machines and Tables</vt:lpstr>
      <vt:lpstr>Automatic Debonning Machines and Tables</vt:lpstr>
      <vt:lpstr>Automatic Debonning Machines and Tables</vt:lpstr>
      <vt:lpstr>Automatic Debonning Machines and Tables</vt:lpstr>
      <vt:lpstr>Automatic Debonning Machines and Tables</vt:lpstr>
      <vt:lpstr>Automatic Debonning Machines and Tables</vt:lpstr>
      <vt:lpstr>Automatic Debonning Machines and Tables</vt:lpstr>
      <vt:lpstr>INNOVATION AND PROJECT DEVELOPMENT</vt:lpstr>
      <vt:lpstr>Innovation and Project Development</vt:lpstr>
      <vt:lpstr>Innovation and Project Development</vt:lpstr>
      <vt:lpstr>Innovation and Project Development</vt:lpstr>
      <vt:lpstr>Innovation and Project Development</vt:lpstr>
      <vt:lpstr>Machinery and accessories for the food industry We make the difficult easy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CRUELLS talleres SL</dc:creator>
  <cp:lastModifiedBy>JOAQUIM PEREZ-GUSSINYER</cp:lastModifiedBy>
  <cp:revision>56</cp:revision>
  <cp:lastPrinted>2022-03-18T17:42:47Z</cp:lastPrinted>
  <dcterms:created xsi:type="dcterms:W3CDTF">2022-03-18T10:29:59Z</dcterms:created>
  <dcterms:modified xsi:type="dcterms:W3CDTF">2025-01-29T13:00:24Z</dcterms:modified>
</cp:coreProperties>
</file>